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000" u="none" kumimoji="0" normalizeH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000" u="none" kumimoji="0" normalizeH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000" u="none" kumimoji="0" normalizeH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000" u="none" kumimoji="0" normalizeH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000" u="none" kumimoji="0" normalizeH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000" u="none" kumimoji="0" normalizeH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000" u="none" kumimoji="0" normalizeH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000" u="none" kumimoji="0" normalizeH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000" u="none" kumimoji="0" normalizeH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hape 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1E00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762000" y="2227384"/>
            <a:ext cx="17465782" cy="2408130"/>
          </a:xfrm>
          <a:prstGeom prst="rect">
            <a:avLst/>
          </a:prstGeom>
        </p:spPr>
        <p:txBody>
          <a:bodyPr anchor="b"/>
          <a:lstStyle>
            <a:lvl1pPr>
              <a:defRPr sz="15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half" idx="1"/>
          </p:nvPr>
        </p:nvSpPr>
        <p:spPr>
          <a:xfrm>
            <a:off x="762000" y="8053204"/>
            <a:ext cx="16466344" cy="42627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  <a:defRPr sz="5000"/>
            </a:lvl2pPr>
            <a:lvl3pPr marL="0" indent="0">
              <a:spcBef>
                <a:spcPts val="0"/>
              </a:spcBef>
              <a:buSzTx/>
              <a:buNone/>
              <a:defRPr sz="5000"/>
            </a:lvl3pPr>
            <a:lvl4pPr marL="0" indent="0">
              <a:spcBef>
                <a:spcPts val="0"/>
              </a:spcBef>
              <a:buSzTx/>
              <a:buNone/>
              <a:defRPr sz="5000"/>
            </a:lvl4pPr>
            <a:lvl5pPr marL="0" indent="0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1E00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w/ caption top">
    <p:bg>
      <p:bgPr>
        <a:solidFill>
          <a:srgbClr val="1E00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xfrm>
            <a:off x="3958828" y="178593"/>
            <a:ext cx="16466344" cy="1232298"/>
          </a:xfrm>
          <a:prstGeom prst="rect">
            <a:avLst/>
          </a:prstGeom>
        </p:spPr>
        <p:txBody>
          <a:bodyPr/>
          <a:lstStyle>
            <a:lvl1pPr algn="ctr">
              <a:defRPr sz="7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w/ caption">
    <p:bg>
      <p:bgPr>
        <a:solidFill>
          <a:srgbClr val="1E00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3958828" y="11965781"/>
            <a:ext cx="16466344" cy="1232298"/>
          </a:xfrm>
          <a:prstGeom prst="rect">
            <a:avLst/>
          </a:prstGeom>
        </p:spPr>
        <p:txBody>
          <a:bodyPr/>
          <a:lstStyle>
            <a:lvl1pPr algn="ctr">
              <a:defRPr sz="7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licker">
    <p:bg>
      <p:bgPr>
        <a:solidFill>
          <a:srgbClr val="332C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016000" indent="-1016000">
              <a:buSzPct val="100000"/>
              <a:buAutoNum type="alphaUcPeriod" startAt="1"/>
            </a:lvl1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1F00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3">
                <a:satOff val="18648"/>
                <a:lumOff val="597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584200">
              <a:defRPr b="1" cap="all" spc="156" sz="2600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0" name="Li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3">
                <a:satOff val="18648"/>
                <a:lumOff val="597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584200">
              <a:defRPr b="1" cap="all" spc="156" sz="2600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571500" y="9530979"/>
            <a:ext cx="23241000" cy="2412828"/>
          </a:xfrm>
          <a:prstGeom prst="rect">
            <a:avLst/>
          </a:prstGeom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70000"/>
              </a:lnSpc>
              <a:defRPr spc="-300" sz="150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r" defTabSz="825500">
              <a:defRPr spc="28" sz="2800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1D00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62000" y="502352"/>
            <a:ext cx="16466344" cy="1625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62000" y="2610674"/>
            <a:ext cx="16466344" cy="10519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9296" tIns="89296" rIns="89296" bIns="89296"/>
          <a:lstStyle>
            <a:lvl2pPr marL="1524000" indent="-762000">
              <a:buSzPct val="150000"/>
              <a:defRPr sz="5600"/>
            </a:lvl2pPr>
            <a:lvl3pPr marL="2286000" indent="-762000">
              <a:buSzPct val="150000"/>
              <a:defRPr sz="5600"/>
            </a:lvl3pPr>
            <a:lvl4pPr marL="3048000" indent="-762000">
              <a:buSzPct val="150000"/>
              <a:defRPr sz="5600"/>
            </a:lvl4pPr>
            <a:lvl5pPr marL="3810000" indent="-762000">
              <a:buSzPct val="150000"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3">
              <a:satOff val="18648"/>
              <a:lumOff val="5971"/>
            </a:schemeClr>
          </a:solidFill>
          <a:uFillTx/>
          <a:latin typeface="+mn-lt"/>
          <a:ea typeface="+mn-ea"/>
          <a:cs typeface="+mn-cs"/>
          <a:sym typeface="Founders Grotesk"/>
        </a:defRPr>
      </a:lvl9pPr>
    </p:titleStyle>
    <p:bodyStyle>
      <a:lvl1pPr marL="762000" marR="0" indent="-7620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0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17621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0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22066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0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26511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0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30956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0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34512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0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38068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0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41624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0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4518025" marR="0" indent="-1000125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70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jordanma@seattleu.edu" TargetMode="External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patial Mapping in 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Spatial Mapping in R</a:t>
            </a:r>
          </a:p>
        </p:txBody>
      </p:sp>
      <p:sp>
        <p:nvSpPr>
          <p:cNvPr id="82" name="Tiziana Gelmi-Candusso…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Tiziana Gelmi-Candusso</a:t>
            </a:r>
          </a:p>
          <a:p>
            <a:pPr/>
            <a:r>
              <a:t>Mark Jordan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utorial outline - mapping camera trap data"/>
          <p:cNvSpPr txBox="1"/>
          <p:nvPr>
            <p:ph type="title"/>
          </p:nvPr>
        </p:nvSpPr>
        <p:spPr>
          <a:xfrm>
            <a:off x="762000" y="502352"/>
            <a:ext cx="22498609" cy="1625204"/>
          </a:xfrm>
          <a:prstGeom prst="rect">
            <a:avLst/>
          </a:prstGeom>
        </p:spPr>
        <p:txBody>
          <a:bodyPr/>
          <a:lstStyle/>
          <a:p>
            <a:pPr/>
            <a:r>
              <a:t>Tutorial outline - mapping camera trap data</a:t>
            </a:r>
          </a:p>
        </p:txBody>
      </p:sp>
      <p:sp>
        <p:nvSpPr>
          <p:cNvPr id="118" name="Background inform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11250" indent="-1111250">
              <a:buSzPct val="100000"/>
              <a:buAutoNum type="arabicPeriod" startAt="1"/>
            </a:pPr>
            <a:r>
              <a:t>Background information</a:t>
            </a:r>
          </a:p>
          <a:p>
            <a:pPr marL="1111250" indent="-1111250">
              <a:buSzPct val="100000"/>
              <a:buAutoNum type="arabicPeriod" startAt="1"/>
            </a:pPr>
            <a:r>
              <a:t>Vector data</a:t>
            </a:r>
          </a:p>
          <a:p>
            <a:pPr lvl="1" marL="1562100" indent="-800100">
              <a:buSzPct val="171000"/>
            </a:pPr>
            <a:r>
              <a:t>Points: camera trap results</a:t>
            </a:r>
          </a:p>
          <a:p>
            <a:pPr lvl="1" marL="1562100" indent="-800100">
              <a:buSzPct val="171000"/>
            </a:pPr>
            <a:r>
              <a:t>Lines: roads</a:t>
            </a:r>
          </a:p>
          <a:p>
            <a:pPr lvl="1" marL="1562100" indent="-800100">
              <a:buSzPct val="171000"/>
            </a:pPr>
            <a:r>
              <a:t>Polygons: forest cover</a:t>
            </a:r>
          </a:p>
          <a:p>
            <a:pPr marL="1111250" indent="-1111250">
              <a:buSzPct val="100000"/>
              <a:buAutoNum type="arabicPeriod" startAt="1"/>
            </a:pPr>
            <a:r>
              <a:t>Raster data: NDVI and built environment</a:t>
            </a:r>
          </a:p>
          <a:p>
            <a:pPr marL="1111250" indent="-1111250">
              <a:buSzPct val="100000"/>
              <a:buAutoNum type="arabicPeriod" startAt="1"/>
            </a:pPr>
            <a:r>
              <a:t>Downstream analysis of processed spatial data</a:t>
            </a:r>
          </a:p>
        </p:txBody>
      </p:sp>
      <p:grpSp>
        <p:nvGrpSpPr>
          <p:cNvPr id="121" name="Spatial analysis skills…"/>
          <p:cNvGrpSpPr/>
          <p:nvPr/>
        </p:nvGrpSpPr>
        <p:grpSpPr>
          <a:xfrm>
            <a:off x="15593638" y="3010447"/>
            <a:ext cx="7450796" cy="5375276"/>
            <a:chOff x="0" y="0"/>
            <a:chExt cx="7450794" cy="5375275"/>
          </a:xfrm>
        </p:grpSpPr>
        <p:sp>
          <p:nvSpPr>
            <p:cNvPr id="120" name="Spatial analysis skills…"/>
            <p:cNvSpPr txBox="1"/>
            <p:nvPr/>
          </p:nvSpPr>
          <p:spPr>
            <a:xfrm>
              <a:off x="38100" y="38100"/>
              <a:ext cx="7374595" cy="5299075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u="sng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Spatial analysis skills</a:t>
              </a:r>
            </a:p>
            <a:p>
              <a:pPr>
                <a:def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Importing data</a:t>
              </a:r>
            </a:p>
            <a:p>
              <a:pPr>
                <a:def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Re-projecting data</a:t>
              </a:r>
            </a:p>
            <a:p>
              <a:pPr>
                <a:def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Making maps</a:t>
              </a:r>
            </a:p>
            <a:p>
              <a:pPr>
                <a:def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defRPr>
              </a:pPr>
              <a:r>
                <a:t>Analyzing data</a:t>
              </a:r>
            </a:p>
          </p:txBody>
        </p:sp>
        <p:pic>
          <p:nvPicPr>
            <p:cNvPr id="119" name="Spatial analysis skills… Spatial analysis skillsImporting dataRe-projecting dataMaking mapsAnalyzing data" descr="Spatial analysis skills… Spatial analysis skillsImporting dataRe-projecting dataMaking mapsAnalyzing data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450795" cy="537527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Mark Jordan…"/>
          <p:cNvSpPr txBox="1"/>
          <p:nvPr/>
        </p:nvSpPr>
        <p:spPr>
          <a:xfrm>
            <a:off x="778336" y="8735623"/>
            <a:ext cx="11159990" cy="420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Mark Jordan</a:t>
            </a:r>
          </a:p>
          <a:p>
            <a:pPr algn="l"/>
            <a:r>
              <a:t>Associate Professor of Biology</a:t>
            </a:r>
          </a:p>
          <a:p>
            <a:pPr algn="l"/>
            <a:r>
              <a:t>Seattle University</a:t>
            </a:r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jordanma@seattleu.edu</a:t>
            </a:r>
          </a:p>
        </p:txBody>
      </p:sp>
      <p:pic>
        <p:nvPicPr>
          <p:cNvPr id="85" name="MarkJordan_005.jpeg" descr="MarkJordan_00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867" y="824190"/>
            <a:ext cx="4984412" cy="747661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ziana Gelmi-Candusso"/>
          <p:cNvSpPr txBox="1"/>
          <p:nvPr/>
        </p:nvSpPr>
        <p:spPr>
          <a:xfrm>
            <a:off x="12445674" y="10259623"/>
            <a:ext cx="887541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Tiziana Gelmi-Candusso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What is spatial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spatial data?</a:t>
            </a:r>
          </a:p>
        </p:txBody>
      </p:sp>
      <p:sp>
        <p:nvSpPr>
          <p:cNvPr id="89" name="Data that references a specific geographic location…"/>
          <p:cNvSpPr txBox="1"/>
          <p:nvPr>
            <p:ph type="body" sz="half" idx="1"/>
          </p:nvPr>
        </p:nvSpPr>
        <p:spPr>
          <a:xfrm>
            <a:off x="762000" y="2610674"/>
            <a:ext cx="12393299" cy="10519173"/>
          </a:xfrm>
          <a:prstGeom prst="rect">
            <a:avLst/>
          </a:prstGeom>
        </p:spPr>
        <p:txBody>
          <a:bodyPr/>
          <a:lstStyle/>
          <a:p>
            <a:pPr/>
            <a:r>
              <a:t>Data that references a specific geographic location</a:t>
            </a:r>
          </a:p>
          <a:p>
            <a:pPr lvl="1"/>
            <a:r>
              <a:t>Landscape features (natural or built)</a:t>
            </a:r>
          </a:p>
          <a:p>
            <a:pPr lvl="1"/>
            <a:r>
              <a:t>Environmental properties (temperature, air quality)</a:t>
            </a:r>
          </a:p>
        </p:txBody>
      </p:sp>
      <p:pic>
        <p:nvPicPr>
          <p:cNvPr id="90" name="camtraps.png" descr="camtra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63144" y="2745979"/>
            <a:ext cx="10474895" cy="8379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ypes of spatial data -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spatial data - vectors</a:t>
            </a:r>
          </a:p>
        </p:txBody>
      </p:sp>
      <p:pic>
        <p:nvPicPr>
          <p:cNvPr id="93" name="vector_data_image_from_docs_qgis_org.png" descr="vector_data_image_from_docs_qgis_or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0147" y="2411341"/>
            <a:ext cx="19603706" cy="10903837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Points"/>
          <p:cNvSpPr txBox="1"/>
          <p:nvPr/>
        </p:nvSpPr>
        <p:spPr>
          <a:xfrm>
            <a:off x="8011790" y="11433742"/>
            <a:ext cx="235463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00706"/>
                </a:solidFill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95" name="Lines"/>
          <p:cNvSpPr txBox="1"/>
          <p:nvPr/>
        </p:nvSpPr>
        <p:spPr>
          <a:xfrm>
            <a:off x="15174380" y="6665200"/>
            <a:ext cx="1998689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321EF1"/>
                </a:solidFill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96" name="Polygons"/>
          <p:cNvSpPr txBox="1"/>
          <p:nvPr/>
        </p:nvSpPr>
        <p:spPr>
          <a:xfrm>
            <a:off x="6450923" y="8368429"/>
            <a:ext cx="3300500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Polygons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ypes of spatial data - ra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spatial data - rasters</a:t>
            </a:r>
          </a:p>
        </p:txBody>
      </p:sp>
      <p:pic>
        <p:nvPicPr>
          <p:cNvPr id="99" name="lulc.png" descr="lulc.png"/>
          <p:cNvPicPr>
            <a:picLocks noChangeAspect="1"/>
          </p:cNvPicPr>
          <p:nvPr/>
        </p:nvPicPr>
        <p:blipFill>
          <a:blip r:embed="rId2">
            <a:extLst/>
          </a:blip>
          <a:srcRect l="15491" t="0" r="0" b="0"/>
          <a:stretch>
            <a:fillRect/>
          </a:stretch>
        </p:blipFill>
        <p:spPr>
          <a:xfrm>
            <a:off x="687826" y="2823763"/>
            <a:ext cx="12106356" cy="953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lulc.png" descr="lulc.png"/>
          <p:cNvPicPr>
            <a:picLocks noChangeAspect="1"/>
          </p:cNvPicPr>
          <p:nvPr/>
        </p:nvPicPr>
        <p:blipFill>
          <a:blip r:embed="rId2">
            <a:extLst/>
          </a:blip>
          <a:srcRect l="47748" t="73893" r="32700" b="9160"/>
          <a:stretch>
            <a:fillRect/>
          </a:stretch>
        </p:blipFill>
        <p:spPr>
          <a:xfrm>
            <a:off x="13297560" y="4623393"/>
            <a:ext cx="10290713" cy="59385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Line"/>
          <p:cNvSpPr/>
          <p:nvPr/>
        </p:nvSpPr>
        <p:spPr>
          <a:xfrm flipV="1">
            <a:off x="5610308" y="7252676"/>
            <a:ext cx="8822994" cy="33592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omparison of vector and raster data"/>
          <p:cNvSpPr txBox="1"/>
          <p:nvPr>
            <p:ph type="title"/>
          </p:nvPr>
        </p:nvSpPr>
        <p:spPr>
          <a:xfrm>
            <a:off x="762000" y="502352"/>
            <a:ext cx="22860000" cy="1625204"/>
          </a:xfrm>
          <a:prstGeom prst="rect">
            <a:avLst/>
          </a:prstGeom>
        </p:spPr>
        <p:txBody>
          <a:bodyPr/>
          <a:lstStyle/>
          <a:p>
            <a:pPr/>
            <a:r>
              <a:t>Comparison of vector and raster data</a:t>
            </a:r>
          </a:p>
        </p:txBody>
      </p:sp>
      <p:pic>
        <p:nvPicPr>
          <p:cNvPr id="104" name="vectorvsraster_from_rsgislearn_blogspot_com.png" descr="vectorvsraster_from_rsgislearn_blogspot_c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7550" y="3668353"/>
            <a:ext cx="12788900" cy="872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rojections and Spatial Reference Systems (SRS)"/>
          <p:cNvSpPr txBox="1"/>
          <p:nvPr>
            <p:ph type="title"/>
          </p:nvPr>
        </p:nvSpPr>
        <p:spPr>
          <a:xfrm>
            <a:off x="762000" y="502352"/>
            <a:ext cx="22705370" cy="1625204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pPr/>
            <a:r>
              <a:t>Projections and Spatial Reference Systems (SRS)</a:t>
            </a:r>
          </a:p>
        </p:txBody>
      </p:sp>
      <p:sp>
        <p:nvSpPr>
          <p:cNvPr id="107" name="Projection - method for “flattening” the  globe…"/>
          <p:cNvSpPr txBox="1"/>
          <p:nvPr>
            <p:ph type="body" sz="half" idx="1"/>
          </p:nvPr>
        </p:nvSpPr>
        <p:spPr>
          <a:xfrm>
            <a:off x="762000" y="2610674"/>
            <a:ext cx="8617835" cy="10519173"/>
          </a:xfrm>
          <a:prstGeom prst="rect">
            <a:avLst/>
          </a:prstGeom>
        </p:spPr>
        <p:txBody>
          <a:bodyPr/>
          <a:lstStyle/>
          <a:p>
            <a:pPr/>
            <a:r>
              <a:t>Projection - method for “flattening” the  globe</a:t>
            </a:r>
          </a:p>
          <a:p>
            <a:pPr/>
            <a:r>
              <a:t>SRS - combination of a projection and a coordinate system (x,y)</a:t>
            </a:r>
          </a:p>
        </p:txBody>
      </p:sp>
      <p:pic>
        <p:nvPicPr>
          <p:cNvPr id="108" name="map_projections.png" descr="map_projec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0482" y="2614830"/>
            <a:ext cx="13944601" cy="955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Why should you use R for spatial data?"/>
          <p:cNvSpPr txBox="1"/>
          <p:nvPr>
            <p:ph type="title"/>
          </p:nvPr>
        </p:nvSpPr>
        <p:spPr>
          <a:xfrm>
            <a:off x="762000" y="502352"/>
            <a:ext cx="21543140" cy="1625204"/>
          </a:xfrm>
          <a:prstGeom prst="rect">
            <a:avLst/>
          </a:prstGeom>
        </p:spPr>
        <p:txBody>
          <a:bodyPr/>
          <a:lstStyle/>
          <a:p>
            <a:pPr/>
            <a:r>
              <a:t>Why should you use R for spatial data?</a:t>
            </a:r>
          </a:p>
        </p:txBody>
      </p:sp>
      <p:sp>
        <p:nvSpPr>
          <p:cNvPr id="111" name="Free and open sour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and open source</a:t>
            </a:r>
          </a:p>
          <a:p>
            <a:pPr/>
            <a:r>
              <a:t>Computationally faster</a:t>
            </a:r>
          </a:p>
          <a:p>
            <a:pPr/>
            <a:r>
              <a:t>Save your work in a script file</a:t>
            </a:r>
          </a:p>
          <a:p>
            <a:pPr/>
            <a:r>
              <a:t>All analysis in one place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etting up to use R with your spatial data"/>
          <p:cNvSpPr txBox="1"/>
          <p:nvPr>
            <p:ph type="title"/>
          </p:nvPr>
        </p:nvSpPr>
        <p:spPr>
          <a:xfrm>
            <a:off x="762000" y="502352"/>
            <a:ext cx="20864356" cy="1625204"/>
          </a:xfrm>
          <a:prstGeom prst="rect">
            <a:avLst/>
          </a:prstGeom>
        </p:spPr>
        <p:txBody>
          <a:bodyPr/>
          <a:lstStyle/>
          <a:p>
            <a:pPr/>
            <a:r>
              <a:t>Setting up to use R with your spatial data</a:t>
            </a:r>
          </a:p>
        </p:txBody>
      </p:sp>
      <p:sp>
        <p:nvSpPr>
          <p:cNvPr id="114" name="Packages: sf and terr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Packages: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sf</a:t>
            </a:r>
            <a:r>
              <a:t> and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terra</a:t>
            </a:r>
            <a:endParaRPr>
              <a:solidFill>
                <a:schemeClr val="accent3">
                  <a:satOff val="18648"/>
                  <a:lumOff val="5971"/>
                </a:schemeClr>
              </a:solidFill>
            </a:endParaRPr>
          </a:p>
          <a:p>
            <a:pPr lvl="1"/>
            <a:r>
              <a:t>sf: traditional method for working with vector data</a:t>
            </a:r>
          </a:p>
          <a:p>
            <a:pPr lvl="1"/>
            <a:r>
              <a:t>terra: newer, handles both vector and raster data</a:t>
            </a:r>
          </a:p>
          <a:p>
            <a:pPr/>
            <a:r>
              <a:t>Other useful packages</a:t>
            </a:r>
          </a:p>
          <a:p>
            <a:pPr lvl="1"/>
            <a:r>
              <a:t>dplyr, ggplot, and the rest of the tidyverse</a:t>
            </a:r>
          </a:p>
          <a:p>
            <a:pPr lvl="1"/>
            <a:r>
              <a:t>Other mapping packages: rosm, tmap, leaflet</a:t>
            </a:r>
          </a:p>
        </p:txBody>
      </p:sp>
      <p:sp>
        <p:nvSpPr>
          <p:cNvPr id="115" name="Function equivalents between packages linked in tutorial"/>
          <p:cNvSpPr txBox="1"/>
          <p:nvPr/>
        </p:nvSpPr>
        <p:spPr>
          <a:xfrm>
            <a:off x="17695154" y="3933600"/>
            <a:ext cx="5925240" cy="298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marL="1049513" indent="-605013" algn="l">
              <a:buSzPct val="45000"/>
              <a:buBlip>
                <a:blip r:embed="rId2"/>
              </a:buBlip>
              <a:defRPr sz="4900"/>
            </a:pPr>
            <a:r>
              <a:t>Function equivalents between packages linked in tutorial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1D009B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ounders Grotesk"/>
        <a:ea typeface="Founders Grotesk"/>
        <a:cs typeface="Founders Grotesk"/>
      </a:majorFont>
      <a:minorFont>
        <a:latin typeface="Founders Grotesk"/>
        <a:ea typeface="Founders Grotesk"/>
        <a:cs typeface="Founders Grotes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ounders Grotesk"/>
        <a:ea typeface="Founders Grotesk"/>
        <a:cs typeface="Founders Grotesk"/>
      </a:majorFont>
      <a:minorFont>
        <a:latin typeface="Founders Grotesk"/>
        <a:ea typeface="Founders Grotesk"/>
        <a:cs typeface="Founders Grotes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